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83bc0b598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83bc0b598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83bc0b598e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83bc0b598e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83bc0b598e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83bc0b598e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83bc0b598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83bc0b598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83bc0b598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83bc0b598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hyperlink" Target="https://www.kaggle.com/ronitf/heart-disease-uci"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308850" y="718900"/>
            <a:ext cx="3943200" cy="141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Machine Learning Project</a:t>
            </a:r>
            <a:endParaRPr>
              <a:latin typeface="Times New Roman"/>
              <a:ea typeface="Times New Roman"/>
              <a:cs typeface="Times New Roman"/>
              <a:sym typeface="Times New Roman"/>
            </a:endParaRPr>
          </a:p>
        </p:txBody>
      </p:sp>
      <p:sp>
        <p:nvSpPr>
          <p:cNvPr id="229" name="Google Shape;229;p17"/>
          <p:cNvSpPr txBox="1"/>
          <p:nvPr>
            <p:ph idx="1" type="subTitle"/>
          </p:nvPr>
        </p:nvSpPr>
        <p:spPr>
          <a:xfrm>
            <a:off x="5151125" y="2571750"/>
            <a:ext cx="3470700" cy="1651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latin typeface="Times New Roman"/>
                <a:ea typeface="Times New Roman"/>
                <a:cs typeface="Times New Roman"/>
                <a:sym typeface="Times New Roman"/>
              </a:rPr>
              <a:t>Course: Machine Learning</a:t>
            </a:r>
            <a:endParaRPr sz="2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2000">
                <a:latin typeface="Times New Roman"/>
                <a:ea typeface="Times New Roman"/>
                <a:cs typeface="Times New Roman"/>
                <a:sym typeface="Times New Roman"/>
              </a:rPr>
              <a:t>Course Code: UE17EC337</a:t>
            </a:r>
            <a:endParaRPr sz="2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2000">
                <a:latin typeface="Times New Roman"/>
                <a:ea typeface="Times New Roman"/>
                <a:cs typeface="Times New Roman"/>
                <a:sym typeface="Times New Roman"/>
              </a:rPr>
              <a:t>ECE Department</a:t>
            </a:r>
            <a:endParaRPr sz="2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2000">
                <a:latin typeface="Times New Roman"/>
                <a:ea typeface="Times New Roman"/>
                <a:cs typeface="Times New Roman"/>
                <a:sym typeface="Times New Roman"/>
              </a:rPr>
              <a:t>PES University, Bangalore. </a:t>
            </a:r>
            <a:endParaRPr sz="2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2000">
              <a:latin typeface="Times New Roman"/>
              <a:ea typeface="Times New Roman"/>
              <a:cs typeface="Times New Roman"/>
              <a:sym typeface="Times New Roman"/>
            </a:endParaRPr>
          </a:p>
        </p:txBody>
      </p:sp>
      <p:pic>
        <p:nvPicPr>
          <p:cNvPr id="230" name="Google Shape;230;p17"/>
          <p:cNvPicPr preferRelativeResize="0"/>
          <p:nvPr/>
        </p:nvPicPr>
        <p:blipFill>
          <a:blip r:embed="rId3">
            <a:alphaModFix/>
          </a:blip>
          <a:stretch>
            <a:fillRect/>
          </a:stretch>
        </p:blipFill>
        <p:spPr>
          <a:xfrm>
            <a:off x="7793800" y="313550"/>
            <a:ext cx="923925" cy="1133475"/>
          </a:xfrm>
          <a:prstGeom prst="rect">
            <a:avLst/>
          </a:prstGeom>
          <a:noFill/>
          <a:ln>
            <a:noFill/>
          </a:ln>
          <a:effectLst>
            <a:outerShdw blurRad="57150" rotWithShape="0" algn="bl" dir="5400000" dist="19050">
              <a:srgbClr val="FFFFFF"/>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6"/>
          <p:cNvSpPr txBox="1"/>
          <p:nvPr>
            <p:ph type="title"/>
          </p:nvPr>
        </p:nvSpPr>
        <p:spPr>
          <a:xfrm>
            <a:off x="1052550" y="1970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2. Support Vector Classifier Technique</a:t>
            </a:r>
            <a:endParaRPr>
              <a:latin typeface="Times New Roman"/>
              <a:ea typeface="Times New Roman"/>
              <a:cs typeface="Times New Roman"/>
              <a:sym typeface="Times New Roman"/>
            </a:endParaRPr>
          </a:p>
        </p:txBody>
      </p:sp>
      <p:sp>
        <p:nvSpPr>
          <p:cNvPr id="290" name="Google Shape;290;p26"/>
          <p:cNvSpPr txBox="1"/>
          <p:nvPr>
            <p:ph idx="1" type="body"/>
          </p:nvPr>
        </p:nvSpPr>
        <p:spPr>
          <a:xfrm>
            <a:off x="426200" y="1539450"/>
            <a:ext cx="2904300" cy="32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latin typeface="Times New Roman"/>
                <a:ea typeface="Times New Roman"/>
                <a:cs typeface="Times New Roman"/>
                <a:sym typeface="Times New Roman"/>
              </a:rPr>
              <a:t>There are several kernels for Support Vector Classifier. I'll test some of</a:t>
            </a:r>
            <a:endParaRPr sz="1400">
              <a:latin typeface="Times New Roman"/>
              <a:ea typeface="Times New Roman"/>
              <a:cs typeface="Times New Roman"/>
              <a:sym typeface="Times New Roman"/>
            </a:endParaRPr>
          </a:p>
          <a:p>
            <a:pPr indent="0" lvl="0" marL="0" rtl="0" algn="l">
              <a:spcBef>
                <a:spcPts val="0"/>
              </a:spcBef>
              <a:spcAft>
                <a:spcPts val="0"/>
              </a:spcAft>
              <a:buNone/>
            </a:pPr>
            <a:r>
              <a:rPr lang="en-GB" sz="1400">
                <a:latin typeface="Times New Roman"/>
                <a:ea typeface="Times New Roman"/>
                <a:cs typeface="Times New Roman"/>
                <a:sym typeface="Times New Roman"/>
              </a:rPr>
              <a:t>them and check which has the best score. I'll now plot a bar plot of</a:t>
            </a:r>
            <a:endParaRPr sz="1400">
              <a:latin typeface="Times New Roman"/>
              <a:ea typeface="Times New Roman"/>
              <a:cs typeface="Times New Roman"/>
              <a:sym typeface="Times New Roman"/>
            </a:endParaRPr>
          </a:p>
          <a:p>
            <a:pPr indent="0" lvl="0" marL="0" rtl="0" algn="l">
              <a:spcBef>
                <a:spcPts val="0"/>
              </a:spcBef>
              <a:spcAft>
                <a:spcPts val="0"/>
              </a:spcAft>
              <a:buNone/>
            </a:pPr>
            <a:r>
              <a:rPr lang="en-GB" sz="1400">
                <a:latin typeface="Times New Roman"/>
                <a:ea typeface="Times New Roman"/>
                <a:cs typeface="Times New Roman"/>
                <a:sym typeface="Times New Roman"/>
              </a:rPr>
              <a:t>scores for each kernel and see which performed the best. The score for</a:t>
            </a:r>
            <a:endParaRPr sz="1400">
              <a:latin typeface="Times New Roman"/>
              <a:ea typeface="Times New Roman"/>
              <a:cs typeface="Times New Roman"/>
              <a:sym typeface="Times New Roman"/>
            </a:endParaRPr>
          </a:p>
          <a:p>
            <a:pPr indent="0" lvl="0" marL="0" rtl="0" algn="l">
              <a:spcBef>
                <a:spcPts val="0"/>
              </a:spcBef>
              <a:spcAft>
                <a:spcPts val="0"/>
              </a:spcAft>
              <a:buNone/>
            </a:pPr>
            <a:r>
              <a:rPr lang="en-GB" sz="1400">
                <a:latin typeface="Times New Roman"/>
                <a:ea typeface="Times New Roman"/>
                <a:cs typeface="Times New Roman"/>
                <a:sym typeface="Times New Roman"/>
              </a:rPr>
              <a:t>Support Vector Classifier is 83.0% with linear kernel.</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sz="1400">
              <a:latin typeface="Times New Roman"/>
              <a:ea typeface="Times New Roman"/>
              <a:cs typeface="Times New Roman"/>
              <a:sym typeface="Times New Roman"/>
            </a:endParaRPr>
          </a:p>
        </p:txBody>
      </p:sp>
      <p:pic>
        <p:nvPicPr>
          <p:cNvPr id="291" name="Google Shape;291;p26"/>
          <p:cNvPicPr preferRelativeResize="0"/>
          <p:nvPr/>
        </p:nvPicPr>
        <p:blipFill>
          <a:blip r:embed="rId3">
            <a:alphaModFix/>
          </a:blip>
          <a:stretch>
            <a:fillRect/>
          </a:stretch>
        </p:blipFill>
        <p:spPr>
          <a:xfrm>
            <a:off x="3708000" y="870025"/>
            <a:ext cx="5140850" cy="3950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7"/>
          <p:cNvSpPr txBox="1"/>
          <p:nvPr>
            <p:ph type="title"/>
          </p:nvPr>
        </p:nvSpPr>
        <p:spPr>
          <a:xfrm>
            <a:off x="1297500" y="395500"/>
            <a:ext cx="5609700" cy="5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Times New Roman"/>
                <a:ea typeface="Times New Roman"/>
                <a:cs typeface="Times New Roman"/>
                <a:sym typeface="Times New Roman"/>
              </a:rPr>
              <a:t>Results and Analysis</a:t>
            </a:r>
            <a:endParaRPr/>
          </a:p>
        </p:txBody>
      </p:sp>
      <p:sp>
        <p:nvSpPr>
          <p:cNvPr id="297" name="Google Shape;297;p27"/>
          <p:cNvSpPr txBox="1"/>
          <p:nvPr>
            <p:ph idx="1" type="body"/>
          </p:nvPr>
        </p:nvSpPr>
        <p:spPr>
          <a:xfrm>
            <a:off x="1297500" y="1068050"/>
            <a:ext cx="7317000" cy="3681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Times New Roman"/>
              <a:buAutoNum type="arabicPeriod"/>
            </a:pPr>
            <a:r>
              <a:rPr lang="en-GB" sz="1800">
                <a:solidFill>
                  <a:srgbClr val="FFFFFF"/>
                </a:solidFill>
                <a:latin typeface="Times New Roman"/>
                <a:ea typeface="Times New Roman"/>
                <a:cs typeface="Times New Roman"/>
                <a:sym typeface="Times New Roman"/>
              </a:rPr>
              <a:t>We have predicted the possibility of the presence of heart disease among individuals using their datasets by the methods of K nearest neighbour algorithm (KNN Algorithm) technique and the Support Vector Classifier Technique.</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AutoNum type="arabicPeriod"/>
            </a:pPr>
            <a:r>
              <a:rPr lang="en-GB" sz="1800">
                <a:solidFill>
                  <a:srgbClr val="FFFFFF"/>
                </a:solidFill>
                <a:latin typeface="Times New Roman"/>
                <a:ea typeface="Times New Roman"/>
                <a:cs typeface="Times New Roman"/>
                <a:sym typeface="Times New Roman"/>
              </a:rPr>
              <a:t>We have found out the different predictions from these two models and have found out that in this particular dataset for heart disease prediction, the KNN approach gives us a higher accuracy of 87% for 8 neighbours compared to the support vector classifier technique which gives us an accuracy of 81%.</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Times New Roman"/>
                <a:ea typeface="Times New Roman"/>
                <a:cs typeface="Times New Roman"/>
                <a:sym typeface="Times New Roman"/>
              </a:rPr>
              <a:t>Conclusion and Future scope</a:t>
            </a:r>
            <a:endParaRPr>
              <a:latin typeface="Times New Roman"/>
              <a:ea typeface="Times New Roman"/>
              <a:cs typeface="Times New Roman"/>
              <a:sym typeface="Times New Roman"/>
            </a:endParaRPr>
          </a:p>
        </p:txBody>
      </p:sp>
      <p:sp>
        <p:nvSpPr>
          <p:cNvPr id="303" name="Google Shape;303;p28"/>
          <p:cNvSpPr txBox="1"/>
          <p:nvPr>
            <p:ph idx="1" type="body"/>
          </p:nvPr>
        </p:nvSpPr>
        <p:spPr>
          <a:xfrm>
            <a:off x="2262575" y="1307850"/>
            <a:ext cx="6661200" cy="360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Times New Roman"/>
                <a:ea typeface="Times New Roman"/>
                <a:cs typeface="Times New Roman"/>
                <a:sym typeface="Times New Roman"/>
              </a:rPr>
              <a:t>In this project, I used Machine Learning to predict whether a person is suffering from a heart disease. In the end K Neighbors Classifier achieved the highest score of 87% with 8 nearest Neighbors. The results suggest that the proposed approach can significantly improve the learning accuracy. </a:t>
            </a:r>
            <a:endParaRPr sz="16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GB" sz="1600">
                <a:solidFill>
                  <a:srgbClr val="FFFFFF"/>
                </a:solidFill>
                <a:latin typeface="Times New Roman"/>
                <a:ea typeface="Times New Roman"/>
                <a:cs typeface="Times New Roman"/>
                <a:sym typeface="Times New Roman"/>
              </a:rPr>
              <a:t>In future, it would be possible to integrate and ensemble classifiers by reducing the number of parameters and variables for better feature selection. For this purpose, algorithms such as Particle Swarm Optimization (PSO) can be used to improve the classification performance to develop a decision support system for early diagnosis of heart disease.</a:t>
            </a:r>
            <a:endParaRPr sz="16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FFFFFF"/>
              </a:solidFill>
              <a:latin typeface="Times New Roman"/>
              <a:ea typeface="Times New Roman"/>
              <a:cs typeface="Times New Roman"/>
              <a:sym typeface="Times New Roman"/>
            </a:endParaRPr>
          </a:p>
        </p:txBody>
      </p:sp>
      <p:sp>
        <p:nvSpPr>
          <p:cNvPr id="304" name="Google Shape;304;p28"/>
          <p:cNvSpPr txBox="1"/>
          <p:nvPr/>
        </p:nvSpPr>
        <p:spPr>
          <a:xfrm>
            <a:off x="295125" y="1595925"/>
            <a:ext cx="688500" cy="73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305" name="Google Shape;305;p28"/>
          <p:cNvSpPr txBox="1"/>
          <p:nvPr/>
        </p:nvSpPr>
        <p:spPr>
          <a:xfrm>
            <a:off x="1297500" y="13078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306" name="Google Shape;306;p28"/>
          <p:cNvSpPr txBox="1"/>
          <p:nvPr/>
        </p:nvSpPr>
        <p:spPr>
          <a:xfrm>
            <a:off x="1297500" y="270570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9"/>
          <p:cNvSpPr txBox="1"/>
          <p:nvPr>
            <p:ph type="title"/>
          </p:nvPr>
        </p:nvSpPr>
        <p:spPr>
          <a:xfrm>
            <a:off x="1297500" y="393750"/>
            <a:ext cx="7038900" cy="5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Times New Roman"/>
                <a:ea typeface="Times New Roman"/>
                <a:cs typeface="Times New Roman"/>
                <a:sym typeface="Times New Roman"/>
              </a:rPr>
              <a:t>References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312" name="Google Shape;312;p29"/>
          <p:cNvSpPr txBox="1"/>
          <p:nvPr>
            <p:ph idx="1" type="body"/>
          </p:nvPr>
        </p:nvSpPr>
        <p:spPr>
          <a:xfrm>
            <a:off x="1222625" y="991625"/>
            <a:ext cx="7617000" cy="392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latin typeface="Times New Roman"/>
                <a:ea typeface="Times New Roman"/>
                <a:cs typeface="Times New Roman"/>
                <a:sym typeface="Times New Roman"/>
              </a:rPr>
              <a:t>[1]		Code: https://colab.research.google.com/drive/1PJUIp9GpmFlMA6EdNRoCYw_RjqlvxunQ</a:t>
            </a:r>
            <a:endParaRPr sz="1400">
              <a:latin typeface="Times New Roman"/>
              <a:ea typeface="Times New Roman"/>
              <a:cs typeface="Times New Roman"/>
              <a:sym typeface="Times New Roman"/>
            </a:endParaRPr>
          </a:p>
          <a:p>
            <a:pPr indent="0" lvl="0" marL="0" rtl="0" algn="l">
              <a:spcBef>
                <a:spcPts val="0"/>
              </a:spcBef>
              <a:spcAft>
                <a:spcPts val="0"/>
              </a:spcAft>
              <a:buNone/>
            </a:pPr>
            <a:r>
              <a:rPr lang="en-GB" sz="1400">
                <a:latin typeface="Times New Roman"/>
                <a:ea typeface="Times New Roman"/>
                <a:cs typeface="Times New Roman"/>
                <a:sym typeface="Times New Roman"/>
              </a:rPr>
              <a:t>[2]		https://www.alliedacademies.org/articles/prediction-of-heart-disease-using-knearest-neighbor-and-particle-swarm-optimization.html</a:t>
            </a:r>
            <a:endParaRPr sz="1400">
              <a:latin typeface="Times New Roman"/>
              <a:ea typeface="Times New Roman"/>
              <a:cs typeface="Times New Roman"/>
              <a:sym typeface="Times New Roman"/>
            </a:endParaRPr>
          </a:p>
          <a:p>
            <a:pPr indent="0" lvl="0" marL="0" rtl="0" algn="l">
              <a:spcBef>
                <a:spcPts val="0"/>
              </a:spcBef>
              <a:spcAft>
                <a:spcPts val="0"/>
              </a:spcAft>
              <a:buNone/>
            </a:pPr>
            <a:r>
              <a:rPr lang="en-GB" sz="1400">
                <a:latin typeface="Times New Roman"/>
                <a:ea typeface="Times New Roman"/>
                <a:cs typeface="Times New Roman"/>
                <a:sym typeface="Times New Roman"/>
              </a:rPr>
              <a:t>[3]		https://www.kaggle.com/ronitf/heart-disease-uci</a:t>
            </a:r>
            <a:endParaRPr sz="1400">
              <a:latin typeface="Times New Roman"/>
              <a:ea typeface="Times New Roman"/>
              <a:cs typeface="Times New Roman"/>
              <a:sym typeface="Times New Roman"/>
            </a:endParaRPr>
          </a:p>
          <a:p>
            <a:pPr indent="0" lvl="0" marL="0" rtl="0" algn="l">
              <a:spcBef>
                <a:spcPts val="0"/>
              </a:spcBef>
              <a:spcAft>
                <a:spcPts val="0"/>
              </a:spcAft>
              <a:buNone/>
            </a:pPr>
            <a:r>
              <a:rPr lang="en-GB" sz="1400">
                <a:latin typeface="Times New Roman"/>
                <a:ea typeface="Times New Roman"/>
                <a:cs typeface="Times New Roman"/>
                <a:sym typeface="Times New Roman"/>
              </a:rPr>
              <a:t>[4]</a:t>
            </a:r>
            <a:endParaRPr sz="1400">
              <a:latin typeface="Times New Roman"/>
              <a:ea typeface="Times New Roman"/>
              <a:cs typeface="Times New Roman"/>
              <a:sym typeface="Times New Roman"/>
            </a:endParaRPr>
          </a:p>
          <a:p>
            <a:pPr indent="0" lvl="0" marL="0" rtl="0" algn="l">
              <a:spcBef>
                <a:spcPts val="0"/>
              </a:spcBef>
              <a:spcAft>
                <a:spcPts val="0"/>
              </a:spcAft>
              <a:buNone/>
            </a:pPr>
            <a:r>
              <a:rPr lang="en-GB" sz="1400">
                <a:latin typeface="Times New Roman"/>
                <a:ea typeface="Times New Roman"/>
                <a:cs typeface="Times New Roman"/>
                <a:sym typeface="Times New Roman"/>
              </a:rPr>
              <a:t>https://github.com/kb22/Heart-Disease-Prediction/blob/master/Heart%20Disease%20Prediction.ipynb</a:t>
            </a:r>
            <a:endParaRPr sz="1400">
              <a:latin typeface="Times New Roman"/>
              <a:ea typeface="Times New Roman"/>
              <a:cs typeface="Times New Roman"/>
              <a:sym typeface="Times New Roman"/>
            </a:endParaRPr>
          </a:p>
          <a:p>
            <a:pPr indent="0" lvl="0" marL="0" rtl="0" algn="l">
              <a:spcBef>
                <a:spcPts val="0"/>
              </a:spcBef>
              <a:spcAft>
                <a:spcPts val="0"/>
              </a:spcAft>
              <a:buNone/>
            </a:pPr>
            <a:r>
              <a:rPr lang="en-GB" sz="1400">
                <a:latin typeface="Times New Roman"/>
                <a:ea typeface="Times New Roman"/>
                <a:cs typeface="Times New Roman"/>
                <a:sym typeface="Times New Roman"/>
              </a:rPr>
              <a:t>[5]		https://towardsdatascience.com/support-vector-machine-introduction-tomachine-learning-algorithms-934a444fca47</a:t>
            </a:r>
            <a:endParaRPr sz="1400">
              <a:latin typeface="Times New Roman"/>
              <a:ea typeface="Times New Roman"/>
              <a:cs typeface="Times New Roman"/>
              <a:sym typeface="Times New Roman"/>
            </a:endParaRPr>
          </a:p>
          <a:p>
            <a:pPr indent="0" lvl="0" marL="0" rtl="0" algn="l">
              <a:spcBef>
                <a:spcPts val="0"/>
              </a:spcBef>
              <a:spcAft>
                <a:spcPts val="0"/>
              </a:spcAft>
              <a:buNone/>
            </a:pPr>
            <a:r>
              <a:rPr lang="en-GB" sz="1400">
                <a:latin typeface="Times New Roman"/>
                <a:ea typeface="Times New Roman"/>
                <a:cs typeface="Times New Roman"/>
                <a:sym typeface="Times New Roman"/>
              </a:rPr>
              <a:t>[6]		Bishop - Pattern Recognition And Machine Learning -</a:t>
            </a:r>
            <a:endParaRPr sz="1400">
              <a:latin typeface="Times New Roman"/>
              <a:ea typeface="Times New Roman"/>
              <a:cs typeface="Times New Roman"/>
              <a:sym typeface="Times New Roman"/>
            </a:endParaRPr>
          </a:p>
          <a:p>
            <a:pPr indent="0" lvl="0" marL="0" rtl="0" algn="l">
              <a:spcBef>
                <a:spcPts val="0"/>
              </a:spcBef>
              <a:spcAft>
                <a:spcPts val="0"/>
              </a:spcAft>
              <a:buNone/>
            </a:pPr>
            <a:r>
              <a:rPr lang="en-GB" sz="1400">
                <a:latin typeface="Times New Roman"/>
                <a:ea typeface="Times New Roman"/>
                <a:cs typeface="Times New Roman"/>
                <a:sym typeface="Times New Roman"/>
              </a:rPr>
              <a:t>Springer 2006</a:t>
            </a:r>
            <a:endParaRPr sz="1400">
              <a:latin typeface="Times New Roman"/>
              <a:ea typeface="Times New Roman"/>
              <a:cs typeface="Times New Roman"/>
              <a:sym typeface="Times New Roman"/>
            </a:endParaRPr>
          </a:p>
          <a:p>
            <a:pPr indent="0" lvl="0" marL="0" rtl="0" algn="l">
              <a:spcBef>
                <a:spcPts val="0"/>
              </a:spcBef>
              <a:spcAft>
                <a:spcPts val="0"/>
              </a:spcAft>
              <a:buNone/>
            </a:pPr>
            <a:r>
              <a:rPr lang="en-GB" sz="1400">
                <a:latin typeface="Times New Roman"/>
                <a:ea typeface="Times New Roman"/>
                <a:cs typeface="Times New Roman"/>
                <a:sym typeface="Times New Roman"/>
              </a:rPr>
              <a:t>[7]		Machine-Learning-Tom-Mitchell</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sz="14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Appendix: </a:t>
            </a:r>
            <a:r>
              <a:rPr lang="en-GB">
                <a:latin typeface="Times New Roman"/>
                <a:ea typeface="Times New Roman"/>
                <a:cs typeface="Times New Roman"/>
                <a:sym typeface="Times New Roman"/>
              </a:rPr>
              <a:t>Code and Sample Data</a:t>
            </a:r>
            <a:endParaRPr>
              <a:latin typeface="Times New Roman"/>
              <a:ea typeface="Times New Roman"/>
              <a:cs typeface="Times New Roman"/>
              <a:sym typeface="Times New Roman"/>
            </a:endParaRPr>
          </a:p>
        </p:txBody>
      </p:sp>
      <p:sp>
        <p:nvSpPr>
          <p:cNvPr id="318" name="Google Shape;318;p3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Times New Roman"/>
                <a:ea typeface="Times New Roman"/>
                <a:cs typeface="Times New Roman"/>
                <a:sym typeface="Times New Roman"/>
              </a:rPr>
              <a:t>Medical data mining, Heart disease, KNN, Feature selection, Particle</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swarm optimization.</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Code:</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https://colab.research.google.com/drive/1PJUIp9GpmFlMA6EdNRoCY</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w_RjqlvxunQ</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Sample data: https://www.kaggle.com/ronitf/heart-disease-uci</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1"/>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324" name="Google Shape;324;p31"/>
          <p:cNvGrpSpPr/>
          <p:nvPr/>
        </p:nvGrpSpPr>
        <p:grpSpPr>
          <a:xfrm>
            <a:off x="4066820" y="1553491"/>
            <a:ext cx="3159984" cy="2439109"/>
            <a:chOff x="3553042" y="1657806"/>
            <a:chExt cx="3461100" cy="2671532"/>
          </a:xfrm>
        </p:grpSpPr>
        <p:sp>
          <p:nvSpPr>
            <p:cNvPr id="325" name="Google Shape;325;p3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3" name="Google Shape;333;p31"/>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34" name="Google Shape;334;p31"/>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 name="Google Shape;335;p31"/>
          <p:cNvGrpSpPr/>
          <p:nvPr/>
        </p:nvGrpSpPr>
        <p:grpSpPr>
          <a:xfrm>
            <a:off x="6762480" y="2546254"/>
            <a:ext cx="1024386" cy="1522884"/>
            <a:chOff x="6505573" y="2745170"/>
            <a:chExt cx="1122000" cy="1668000"/>
          </a:xfrm>
        </p:grpSpPr>
        <p:sp>
          <p:nvSpPr>
            <p:cNvPr id="336" name="Google Shape;336;p31"/>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0" name="Google Shape;340;p31"/>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41" name="Google Shape;341;p31"/>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 name="Google Shape;342;p31"/>
          <p:cNvGrpSpPr/>
          <p:nvPr/>
        </p:nvGrpSpPr>
        <p:grpSpPr>
          <a:xfrm>
            <a:off x="6405845" y="3121897"/>
            <a:ext cx="520684" cy="1036470"/>
            <a:chOff x="9543736" y="4486132"/>
            <a:chExt cx="570300" cy="1135235"/>
          </a:xfrm>
        </p:grpSpPr>
        <p:sp>
          <p:nvSpPr>
            <p:cNvPr id="343" name="Google Shape;343;p31"/>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7" name="Google Shape;347;p31"/>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48" name="Google Shape;348;p31"/>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 name="Google Shape;349;p31"/>
          <p:cNvGrpSpPr/>
          <p:nvPr/>
        </p:nvGrpSpPr>
        <p:grpSpPr>
          <a:xfrm>
            <a:off x="7564804" y="3443361"/>
            <a:ext cx="455496" cy="692277"/>
            <a:chOff x="7384375" y="3728000"/>
            <a:chExt cx="498900" cy="758244"/>
          </a:xfrm>
        </p:grpSpPr>
        <p:sp>
          <p:nvSpPr>
            <p:cNvPr id="350" name="Google Shape;350;p31"/>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 name="Google Shape;354;p31"/>
          <p:cNvGrpSpPr/>
          <p:nvPr/>
        </p:nvGrpSpPr>
        <p:grpSpPr>
          <a:xfrm>
            <a:off x="7564836" y="3561758"/>
            <a:ext cx="478081" cy="462776"/>
            <a:chOff x="7384385" y="3857442"/>
            <a:chExt cx="523637" cy="506874"/>
          </a:xfrm>
        </p:grpSpPr>
        <p:sp>
          <p:nvSpPr>
            <p:cNvPr id="355" name="Google Shape;355;p31"/>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31"/>
            <p:cNvGrpSpPr/>
            <p:nvPr/>
          </p:nvGrpSpPr>
          <p:grpSpPr>
            <a:xfrm>
              <a:off x="7384385" y="3857442"/>
              <a:ext cx="523637" cy="498900"/>
              <a:chOff x="7384385" y="3857442"/>
              <a:chExt cx="523637" cy="498900"/>
            </a:xfrm>
          </p:grpSpPr>
          <p:sp>
            <p:nvSpPr>
              <p:cNvPr id="357" name="Google Shape;357;p31"/>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59" name="Google Shape;359;p31"/>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60" name="Google Shape;360;p31"/>
          <p:cNvGrpSpPr/>
          <p:nvPr/>
        </p:nvGrpSpPr>
        <p:grpSpPr>
          <a:xfrm>
            <a:off x="8110843" y="3443361"/>
            <a:ext cx="435785" cy="692277"/>
            <a:chOff x="7982421" y="3727763"/>
            <a:chExt cx="477311" cy="758244"/>
          </a:xfrm>
        </p:grpSpPr>
        <p:sp>
          <p:nvSpPr>
            <p:cNvPr id="361" name="Google Shape;361;p31"/>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9" name="Google Shape;369;p31"/>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ctrTitle"/>
          </p:nvPr>
        </p:nvSpPr>
        <p:spPr>
          <a:xfrm>
            <a:off x="2605325" y="376025"/>
            <a:ext cx="5532900" cy="1692000"/>
          </a:xfrm>
          <a:prstGeom prst="rect">
            <a:avLst/>
          </a:prstGeom>
        </p:spPr>
        <p:txBody>
          <a:bodyPr anchorCtr="0" anchor="t" bIns="91425" lIns="91425" spcFirstLastPara="1" rIns="91425" wrap="square" tIns="91425">
            <a:noAutofit/>
          </a:bodyPr>
          <a:lstStyle/>
          <a:p>
            <a:pPr indent="0" lvl="0" marL="0" rtl="0" algn="ctr">
              <a:lnSpc>
                <a:spcPct val="115000"/>
              </a:lnSpc>
              <a:spcBef>
                <a:spcPts val="1000"/>
              </a:spcBef>
              <a:spcAft>
                <a:spcPts val="0"/>
              </a:spcAft>
              <a:buNone/>
            </a:pPr>
            <a:r>
              <a:rPr lang="en-GB" sz="2400">
                <a:solidFill>
                  <a:srgbClr val="FFFFFF"/>
                </a:solidFill>
                <a:latin typeface="Times New Roman"/>
                <a:ea typeface="Times New Roman"/>
                <a:cs typeface="Times New Roman"/>
                <a:sym typeface="Times New Roman"/>
              </a:rPr>
              <a:t>Prediction of the Presence of Heart Disease using KNN Algorithm and Support Vector Classifier Technique</a:t>
            </a:r>
            <a:endParaRPr sz="2400"/>
          </a:p>
        </p:txBody>
      </p:sp>
      <p:sp>
        <p:nvSpPr>
          <p:cNvPr id="236" name="Google Shape;236;p18"/>
          <p:cNvSpPr txBox="1"/>
          <p:nvPr>
            <p:ph idx="1" type="subTitle"/>
          </p:nvPr>
        </p:nvSpPr>
        <p:spPr>
          <a:xfrm>
            <a:off x="5083950" y="2351700"/>
            <a:ext cx="3470700" cy="216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Times New Roman"/>
                <a:ea typeface="Times New Roman"/>
                <a:cs typeface="Times New Roman"/>
                <a:sym typeface="Times New Roman"/>
              </a:rPr>
              <a:t>Name: Pindi Yashwanth</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SRN: PES1201700505</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Department: Electrical and Electronics Engineering.</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Class: 6th Semester B Section.</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Date: 20th April, 2020. </a:t>
            </a:r>
            <a:endParaRPr sz="18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422675" y="340275"/>
            <a:ext cx="2961600" cy="85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Table of Contents</a:t>
            </a:r>
            <a:endParaRPr>
              <a:latin typeface="Times New Roman"/>
              <a:ea typeface="Times New Roman"/>
              <a:cs typeface="Times New Roman"/>
              <a:sym typeface="Times New Roman"/>
            </a:endParaRPr>
          </a:p>
        </p:txBody>
      </p:sp>
      <p:sp>
        <p:nvSpPr>
          <p:cNvPr id="242" name="Google Shape;242;p19"/>
          <p:cNvSpPr txBox="1"/>
          <p:nvPr/>
        </p:nvSpPr>
        <p:spPr>
          <a:xfrm>
            <a:off x="523750" y="1195275"/>
            <a:ext cx="4539300" cy="3338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1. Abstract</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2. Introduction</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3. Problem statement and objective</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4. Methodology, Tools and Data set used</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5. Implementation</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6. Results and Analysis</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7. Conclusion and Future scope</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8. References in IEEE format</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9. Appendix: Code and Sample Data</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pic>
        <p:nvPicPr>
          <p:cNvPr id="243" name="Google Shape;243;p19"/>
          <p:cNvPicPr preferRelativeResize="0"/>
          <p:nvPr/>
        </p:nvPicPr>
        <p:blipFill>
          <a:blip r:embed="rId3">
            <a:alphaModFix/>
          </a:blip>
          <a:stretch>
            <a:fillRect/>
          </a:stretch>
        </p:blipFill>
        <p:spPr>
          <a:xfrm>
            <a:off x="4920000" y="804863"/>
            <a:ext cx="3600450" cy="3533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0"/>
          <p:cNvSpPr txBox="1"/>
          <p:nvPr>
            <p:ph type="title"/>
          </p:nvPr>
        </p:nvSpPr>
        <p:spPr>
          <a:xfrm>
            <a:off x="1212825" y="250400"/>
            <a:ext cx="7038900" cy="59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Abstract</a:t>
            </a:r>
            <a:endParaRPr>
              <a:latin typeface="Times New Roman"/>
              <a:ea typeface="Times New Roman"/>
              <a:cs typeface="Times New Roman"/>
              <a:sym typeface="Times New Roman"/>
            </a:endParaRPr>
          </a:p>
        </p:txBody>
      </p:sp>
      <p:sp>
        <p:nvSpPr>
          <p:cNvPr id="249" name="Google Shape;249;p20"/>
          <p:cNvSpPr txBox="1"/>
          <p:nvPr>
            <p:ph idx="1" type="body"/>
          </p:nvPr>
        </p:nvSpPr>
        <p:spPr>
          <a:xfrm>
            <a:off x="1128075" y="1028200"/>
            <a:ext cx="7208400" cy="3693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GB" sz="1600">
                <a:latin typeface="Times New Roman"/>
                <a:ea typeface="Times New Roman"/>
                <a:cs typeface="Times New Roman"/>
                <a:sym typeface="Times New Roman"/>
              </a:rPr>
              <a:t>Heart disease is a commonly occurring disease and is the major cause</a:t>
            </a:r>
            <a:endParaRPr sz="1600">
              <a:latin typeface="Times New Roman"/>
              <a:ea typeface="Times New Roman"/>
              <a:cs typeface="Times New Roman"/>
              <a:sym typeface="Times New Roman"/>
            </a:endParaRPr>
          </a:p>
          <a:p>
            <a:pPr indent="0" lvl="0" marL="0" rtl="0" algn="l">
              <a:spcBef>
                <a:spcPts val="0"/>
              </a:spcBef>
              <a:spcAft>
                <a:spcPts val="0"/>
              </a:spcAft>
              <a:buNone/>
            </a:pPr>
            <a:r>
              <a:rPr lang="en-GB" sz="1600">
                <a:latin typeface="Times New Roman"/>
                <a:ea typeface="Times New Roman"/>
                <a:cs typeface="Times New Roman"/>
                <a:sym typeface="Times New Roman"/>
              </a:rPr>
              <a:t>of sudden death nowadays. </a:t>
            </a:r>
            <a:endParaRPr sz="1600">
              <a:latin typeface="Times New Roman"/>
              <a:ea typeface="Times New Roman"/>
              <a:cs typeface="Times New Roman"/>
              <a:sym typeface="Times New Roman"/>
            </a:endParaRPr>
          </a:p>
          <a:p>
            <a:pPr indent="0" lvl="0" marL="0" rtl="0" algn="l">
              <a:spcBef>
                <a:spcPts val="0"/>
              </a:spcBef>
              <a:spcAft>
                <a:spcPts val="0"/>
              </a:spcAft>
              <a:buNone/>
            </a:pPr>
            <a:r>
              <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i="1" lang="en-GB" sz="1600" u="sng">
                <a:latin typeface="Times New Roman"/>
                <a:ea typeface="Times New Roman"/>
                <a:cs typeface="Times New Roman"/>
                <a:sym typeface="Times New Roman"/>
              </a:rPr>
              <a:t>Medical data mining</a:t>
            </a:r>
            <a:r>
              <a:rPr lang="en-GB" sz="1600">
                <a:latin typeface="Times New Roman"/>
                <a:ea typeface="Times New Roman"/>
                <a:cs typeface="Times New Roman"/>
                <a:sym typeface="Times New Roman"/>
              </a:rPr>
              <a:t> is used to explore hidden patterns from the data</a:t>
            </a:r>
            <a:endParaRPr sz="1600">
              <a:latin typeface="Times New Roman"/>
              <a:ea typeface="Times New Roman"/>
              <a:cs typeface="Times New Roman"/>
              <a:sym typeface="Times New Roman"/>
            </a:endParaRPr>
          </a:p>
          <a:p>
            <a:pPr indent="0" lvl="0" marL="0" rtl="0" algn="l">
              <a:spcBef>
                <a:spcPts val="0"/>
              </a:spcBef>
              <a:spcAft>
                <a:spcPts val="0"/>
              </a:spcAft>
              <a:buNone/>
            </a:pPr>
            <a:r>
              <a:rPr lang="en-GB" sz="1600">
                <a:latin typeface="Times New Roman"/>
                <a:ea typeface="Times New Roman"/>
                <a:cs typeface="Times New Roman"/>
                <a:sym typeface="Times New Roman"/>
              </a:rPr>
              <a:t>sets. Supervised algorithms are used for the early prediction of heart</a:t>
            </a:r>
            <a:endParaRPr sz="1600">
              <a:latin typeface="Times New Roman"/>
              <a:ea typeface="Times New Roman"/>
              <a:cs typeface="Times New Roman"/>
              <a:sym typeface="Times New Roman"/>
            </a:endParaRPr>
          </a:p>
          <a:p>
            <a:pPr indent="0" lvl="0" marL="0" rtl="0" algn="l">
              <a:spcBef>
                <a:spcPts val="0"/>
              </a:spcBef>
              <a:spcAft>
                <a:spcPts val="0"/>
              </a:spcAft>
              <a:buNone/>
            </a:pPr>
            <a:r>
              <a:rPr lang="en-GB" sz="1600">
                <a:latin typeface="Times New Roman"/>
                <a:ea typeface="Times New Roman"/>
                <a:cs typeface="Times New Roman"/>
                <a:sym typeface="Times New Roman"/>
              </a:rPr>
              <a:t>disease in machine learning.</a:t>
            </a:r>
            <a:endParaRPr sz="1600">
              <a:latin typeface="Times New Roman"/>
              <a:ea typeface="Times New Roman"/>
              <a:cs typeface="Times New Roman"/>
              <a:sym typeface="Times New Roman"/>
            </a:endParaRPr>
          </a:p>
          <a:p>
            <a:pPr indent="0" lvl="0" marL="0" rtl="0" algn="l">
              <a:spcBef>
                <a:spcPts val="0"/>
              </a:spcBef>
              <a:spcAft>
                <a:spcPts val="0"/>
              </a:spcAft>
              <a:buNone/>
            </a:pPr>
            <a:r>
              <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GB" sz="1600">
                <a:latin typeface="Times New Roman"/>
                <a:ea typeface="Times New Roman"/>
                <a:cs typeface="Times New Roman"/>
                <a:sym typeface="Times New Roman"/>
              </a:rPr>
              <a:t>I have made use of 2 techniques for the prediction of the presence of heart disease:</a:t>
            </a:r>
            <a:endParaRPr sz="1600">
              <a:latin typeface="Times New Roman"/>
              <a:ea typeface="Times New Roman"/>
              <a:cs typeface="Times New Roman"/>
              <a:sym typeface="Times New Roman"/>
            </a:endParaRPr>
          </a:p>
          <a:p>
            <a:pPr indent="0" lvl="0" marL="0" rtl="0" algn="l">
              <a:spcBef>
                <a:spcPts val="0"/>
              </a:spcBef>
              <a:spcAft>
                <a:spcPts val="0"/>
              </a:spcAft>
              <a:buNone/>
            </a:pPr>
            <a:r>
              <a:rPr lang="en-GB" sz="2200">
                <a:latin typeface="Times New Roman"/>
                <a:ea typeface="Times New Roman"/>
                <a:cs typeface="Times New Roman"/>
                <a:sym typeface="Times New Roman"/>
              </a:rPr>
              <a:t>1. K Nearest Neighbor Algorithm (KNN Method)</a:t>
            </a:r>
            <a:endParaRPr sz="2200">
              <a:latin typeface="Times New Roman"/>
              <a:ea typeface="Times New Roman"/>
              <a:cs typeface="Times New Roman"/>
              <a:sym typeface="Times New Roman"/>
            </a:endParaRPr>
          </a:p>
          <a:p>
            <a:pPr indent="0" lvl="0" marL="0" rtl="0" algn="l">
              <a:spcBef>
                <a:spcPts val="0"/>
              </a:spcBef>
              <a:spcAft>
                <a:spcPts val="0"/>
              </a:spcAft>
              <a:buNone/>
            </a:pPr>
            <a:r>
              <a:rPr lang="en-GB" sz="2200">
                <a:latin typeface="Times New Roman"/>
                <a:ea typeface="Times New Roman"/>
                <a:cs typeface="Times New Roman"/>
                <a:sym typeface="Times New Roman"/>
              </a:rPr>
              <a:t>2. Support Vector Classifier Technique.</a:t>
            </a:r>
            <a:endParaRPr sz="2200">
              <a:latin typeface="Times New Roman"/>
              <a:ea typeface="Times New Roman"/>
              <a:cs typeface="Times New Roman"/>
              <a:sym typeface="Times New Roman"/>
            </a:endParaRPr>
          </a:p>
          <a:p>
            <a:pPr indent="0" lvl="0" marL="0" rtl="0" algn="l">
              <a:spcBef>
                <a:spcPts val="0"/>
              </a:spcBef>
              <a:spcAft>
                <a:spcPts val="0"/>
              </a:spcAft>
              <a:buNone/>
            </a:pPr>
            <a:r>
              <a:t/>
            </a:r>
            <a:endParaRPr sz="16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1"/>
          <p:cNvSpPr txBox="1"/>
          <p:nvPr>
            <p:ph type="title"/>
          </p:nvPr>
        </p:nvSpPr>
        <p:spPr>
          <a:xfrm>
            <a:off x="1297500" y="121075"/>
            <a:ext cx="7038900" cy="56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Times New Roman"/>
                <a:ea typeface="Times New Roman"/>
                <a:cs typeface="Times New Roman"/>
                <a:sym typeface="Times New Roman"/>
              </a:rPr>
              <a:t>Introduction</a:t>
            </a:r>
            <a:endParaRPr/>
          </a:p>
        </p:txBody>
      </p:sp>
      <p:sp>
        <p:nvSpPr>
          <p:cNvPr id="255" name="Google Shape;255;p21"/>
          <p:cNvSpPr txBox="1"/>
          <p:nvPr/>
        </p:nvSpPr>
        <p:spPr>
          <a:xfrm>
            <a:off x="1235525" y="68176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6" name="Google Shape;256;p21"/>
          <p:cNvSpPr txBox="1"/>
          <p:nvPr>
            <p:ph idx="1" type="body"/>
          </p:nvPr>
        </p:nvSpPr>
        <p:spPr>
          <a:xfrm>
            <a:off x="2030400" y="681775"/>
            <a:ext cx="5877300" cy="16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K-nearest neighbor is the most widely used classification algorithm as it reduces misclassification error. K-Nearest neighbor (KNN) is a simple, lazy and</a:t>
            </a:r>
            <a:endParaRPr>
              <a:solidFill>
                <a:srgbClr val="FFFFFF"/>
              </a:solidFill>
            </a:endParaRPr>
          </a:p>
          <a:p>
            <a:pPr indent="0" lvl="0" marL="0" rtl="0" algn="l">
              <a:spcBef>
                <a:spcPts val="0"/>
              </a:spcBef>
              <a:spcAft>
                <a:spcPts val="0"/>
              </a:spcAft>
              <a:buNone/>
            </a:pPr>
            <a:r>
              <a:rPr lang="en-GB">
                <a:solidFill>
                  <a:srgbClr val="FFFFFF"/>
                </a:solidFill>
              </a:rPr>
              <a:t>nonparametric classifier.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rPr lang="en-GB">
                <a:solidFill>
                  <a:srgbClr val="FFFFFF"/>
                </a:solidFill>
              </a:rPr>
              <a:t>Applications:</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Pattern Recognition</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Statistical Estimation Problems.</a:t>
            </a:r>
            <a:endParaRPr>
              <a:solidFill>
                <a:srgbClr val="FFFFFF"/>
              </a:solidFill>
            </a:endParaRPr>
          </a:p>
          <a:p>
            <a:pPr indent="0" lvl="0" marL="0" rtl="0" algn="l">
              <a:spcBef>
                <a:spcPts val="0"/>
              </a:spcBef>
              <a:spcAft>
                <a:spcPts val="0"/>
              </a:spcAft>
              <a:buNone/>
            </a:pPr>
            <a:r>
              <a:t/>
            </a:r>
            <a:endParaRPr>
              <a:solidFill>
                <a:srgbClr val="FFFFFF"/>
              </a:solidFill>
            </a:endParaRPr>
          </a:p>
        </p:txBody>
      </p:sp>
      <p:sp>
        <p:nvSpPr>
          <p:cNvPr id="257" name="Google Shape;257;p21"/>
          <p:cNvSpPr txBox="1"/>
          <p:nvPr/>
        </p:nvSpPr>
        <p:spPr>
          <a:xfrm>
            <a:off x="1297500" y="257175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8" name="Google Shape;258;p21"/>
          <p:cNvSpPr txBox="1"/>
          <p:nvPr>
            <p:ph idx="1" type="body"/>
          </p:nvPr>
        </p:nvSpPr>
        <p:spPr>
          <a:xfrm>
            <a:off x="2030400" y="2571751"/>
            <a:ext cx="5877300" cy="240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The objective of the support vector machine algorithm is to find a</a:t>
            </a:r>
            <a:endParaRPr>
              <a:solidFill>
                <a:srgbClr val="FFFFFF"/>
              </a:solidFill>
            </a:endParaRPr>
          </a:p>
          <a:p>
            <a:pPr indent="0" lvl="0" marL="0" rtl="0" algn="l">
              <a:spcBef>
                <a:spcPts val="0"/>
              </a:spcBef>
              <a:spcAft>
                <a:spcPts val="0"/>
              </a:spcAft>
              <a:buNone/>
            </a:pPr>
            <a:r>
              <a:rPr lang="en-GB">
                <a:solidFill>
                  <a:srgbClr val="FFFFFF"/>
                </a:solidFill>
              </a:rPr>
              <a:t>hyperplane in an N-dimensional space (N — the number of features)</a:t>
            </a:r>
            <a:endParaRPr>
              <a:solidFill>
                <a:srgbClr val="FFFFFF"/>
              </a:solidFill>
            </a:endParaRPr>
          </a:p>
          <a:p>
            <a:pPr indent="0" lvl="0" marL="0" rtl="0" algn="l">
              <a:spcBef>
                <a:spcPts val="0"/>
              </a:spcBef>
              <a:spcAft>
                <a:spcPts val="0"/>
              </a:spcAft>
              <a:buNone/>
            </a:pPr>
            <a:r>
              <a:rPr lang="en-GB">
                <a:solidFill>
                  <a:srgbClr val="FFFFFF"/>
                </a:solidFill>
              </a:rPr>
              <a:t>that distinctly classifies the data points. Support Vector Classifier is highly preferred by many as it produces significant accuracy with less computation power.</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rPr lang="en-GB">
                <a:solidFill>
                  <a:srgbClr val="FFFFFF"/>
                </a:solidFill>
              </a:rPr>
              <a:t>Applications:</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Handwriting</a:t>
            </a:r>
            <a:r>
              <a:rPr lang="en-GB">
                <a:solidFill>
                  <a:srgbClr val="FFFFFF"/>
                </a:solidFill>
              </a:rPr>
              <a:t> and Face Recognition.</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Classification of Proteins.</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ph type="title"/>
          </p:nvPr>
        </p:nvSpPr>
        <p:spPr>
          <a:xfrm>
            <a:off x="904775" y="1706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Times New Roman"/>
                <a:ea typeface="Times New Roman"/>
                <a:cs typeface="Times New Roman"/>
                <a:sym typeface="Times New Roman"/>
              </a:rPr>
              <a:t>Problem statement and objective</a:t>
            </a:r>
            <a:endParaRPr/>
          </a:p>
        </p:txBody>
      </p:sp>
      <p:sp>
        <p:nvSpPr>
          <p:cNvPr id="264" name="Google Shape;264;p22"/>
          <p:cNvSpPr txBox="1"/>
          <p:nvPr>
            <p:ph idx="1" type="body"/>
          </p:nvPr>
        </p:nvSpPr>
        <p:spPr>
          <a:xfrm>
            <a:off x="3928900" y="862150"/>
            <a:ext cx="4870800" cy="2875500"/>
          </a:xfrm>
          <a:prstGeom prst="rect">
            <a:avLst/>
          </a:prstGeom>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FFFFFF"/>
              </a:buClr>
              <a:buSzPts val="1600"/>
              <a:buFont typeface="Times New Roman"/>
              <a:buAutoNum type="arabicPeriod"/>
            </a:pPr>
            <a:r>
              <a:rPr lang="en-GB" sz="1600">
                <a:solidFill>
                  <a:srgbClr val="FFFFFF"/>
                </a:solidFill>
                <a:latin typeface="Times New Roman"/>
                <a:ea typeface="Times New Roman"/>
                <a:cs typeface="Times New Roman"/>
                <a:sym typeface="Times New Roman"/>
              </a:rPr>
              <a:t>Coronary Heart Disease (CHD) is obstruction of the coronary arteries with symptoms such as angina, chest pain, and heart attacks. </a:t>
            </a:r>
            <a:endParaRPr sz="1600">
              <a:solidFill>
                <a:srgbClr val="FFFFFF"/>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600">
              <a:solidFill>
                <a:srgbClr val="FFFFFF"/>
              </a:solidFill>
              <a:latin typeface="Times New Roman"/>
              <a:ea typeface="Times New Roman"/>
              <a:cs typeface="Times New Roman"/>
              <a:sym typeface="Times New Roman"/>
            </a:endParaRPr>
          </a:p>
          <a:p>
            <a:pPr indent="-330200" lvl="0" marL="457200" rtl="0" algn="l">
              <a:spcBef>
                <a:spcPts val="0"/>
              </a:spcBef>
              <a:spcAft>
                <a:spcPts val="0"/>
              </a:spcAft>
              <a:buClr>
                <a:srgbClr val="FFFFFF"/>
              </a:buClr>
              <a:buSzPts val="1600"/>
              <a:buFont typeface="Times New Roman"/>
              <a:buAutoNum type="arabicPeriod"/>
            </a:pPr>
            <a:r>
              <a:rPr lang="en-GB" sz="1600">
                <a:solidFill>
                  <a:srgbClr val="FFFFFF"/>
                </a:solidFill>
                <a:latin typeface="Times New Roman"/>
                <a:ea typeface="Times New Roman"/>
                <a:cs typeface="Times New Roman"/>
                <a:sym typeface="Times New Roman"/>
              </a:rPr>
              <a:t>In India there are roughly 3 crore heart patients and 2 lakh open heart surgeries are performed every year.</a:t>
            </a:r>
            <a:endParaRPr sz="16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FFFFFF"/>
              </a:solidFill>
              <a:latin typeface="Times New Roman"/>
              <a:ea typeface="Times New Roman"/>
              <a:cs typeface="Times New Roman"/>
              <a:sym typeface="Times New Roman"/>
            </a:endParaRPr>
          </a:p>
          <a:p>
            <a:pPr indent="-330200" lvl="0" marL="457200" rtl="0" algn="l">
              <a:spcBef>
                <a:spcPts val="0"/>
              </a:spcBef>
              <a:spcAft>
                <a:spcPts val="0"/>
              </a:spcAft>
              <a:buClr>
                <a:srgbClr val="FFFFFF"/>
              </a:buClr>
              <a:buSzPts val="1600"/>
              <a:buFont typeface="Times New Roman"/>
              <a:buAutoNum type="arabicPeriod"/>
            </a:pPr>
            <a:r>
              <a:rPr lang="en-GB" sz="1600">
                <a:solidFill>
                  <a:srgbClr val="FFFFFF"/>
                </a:solidFill>
                <a:latin typeface="Times New Roman"/>
                <a:ea typeface="Times New Roman"/>
                <a:cs typeface="Times New Roman"/>
                <a:sym typeface="Times New Roman"/>
              </a:rPr>
              <a:t>I used Machine Learning to predict whether a person is suffering from a heart disease.</a:t>
            </a:r>
            <a:endParaRPr sz="16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FFFFFF"/>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3"/>
          <p:cNvSpPr txBox="1"/>
          <p:nvPr>
            <p:ph type="title"/>
          </p:nvPr>
        </p:nvSpPr>
        <p:spPr>
          <a:xfrm>
            <a:off x="1136375" y="393750"/>
            <a:ext cx="5073000" cy="72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Times New Roman"/>
                <a:ea typeface="Times New Roman"/>
                <a:cs typeface="Times New Roman"/>
                <a:sym typeface="Times New Roman"/>
              </a:rPr>
              <a:t>Methodology, Tools and Data Set used</a:t>
            </a:r>
            <a:endParaRPr>
              <a:solidFill>
                <a:srgbClr val="FFFFFF"/>
              </a:solidFill>
              <a:latin typeface="Times New Roman"/>
              <a:ea typeface="Times New Roman"/>
              <a:cs typeface="Times New Roman"/>
              <a:sym typeface="Times New Roman"/>
            </a:endParaRPr>
          </a:p>
        </p:txBody>
      </p:sp>
      <p:sp>
        <p:nvSpPr>
          <p:cNvPr id="270" name="Google Shape;270;p23"/>
          <p:cNvSpPr txBox="1"/>
          <p:nvPr>
            <p:ph idx="1" type="body"/>
          </p:nvPr>
        </p:nvSpPr>
        <p:spPr>
          <a:xfrm>
            <a:off x="1297500" y="1122450"/>
            <a:ext cx="5395200" cy="3296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AutoNum type="arabicPeriod"/>
            </a:pPr>
            <a:r>
              <a:rPr lang="en-GB" sz="1600">
                <a:latin typeface="Times New Roman"/>
                <a:ea typeface="Times New Roman"/>
                <a:cs typeface="Times New Roman"/>
                <a:sym typeface="Times New Roman"/>
              </a:rPr>
              <a:t>Predictions have been made based on the techniques mentioned above.</a:t>
            </a:r>
            <a:endParaRPr sz="1600">
              <a:latin typeface="Times New Roman"/>
              <a:ea typeface="Times New Roman"/>
              <a:cs typeface="Times New Roman"/>
              <a:sym typeface="Times New Roman"/>
            </a:endParaRPr>
          </a:p>
          <a:p>
            <a:pPr indent="0" lvl="0" marL="0" rtl="0" algn="l">
              <a:spcBef>
                <a:spcPts val="0"/>
              </a:spcBef>
              <a:spcAft>
                <a:spcPts val="0"/>
              </a:spcAft>
              <a:buNone/>
            </a:pPr>
            <a:r>
              <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AutoNum type="arabicPeriod"/>
            </a:pPr>
            <a:r>
              <a:rPr lang="en-GB" sz="1600">
                <a:latin typeface="Times New Roman"/>
                <a:ea typeface="Times New Roman"/>
                <a:cs typeface="Times New Roman"/>
                <a:sym typeface="Times New Roman"/>
              </a:rPr>
              <a:t>Coded on Google Colab.</a:t>
            </a:r>
            <a:endParaRPr sz="1600">
              <a:latin typeface="Times New Roman"/>
              <a:ea typeface="Times New Roman"/>
              <a:cs typeface="Times New Roman"/>
              <a:sym typeface="Times New Roman"/>
            </a:endParaRPr>
          </a:p>
          <a:p>
            <a:pPr indent="0" lvl="0" marL="457200" rtl="0" algn="l">
              <a:spcBef>
                <a:spcPts val="0"/>
              </a:spcBef>
              <a:spcAft>
                <a:spcPts val="0"/>
              </a:spcAft>
              <a:buNone/>
            </a:pPr>
            <a:r>
              <a:rPr lang="en-GB" sz="1600">
                <a:latin typeface="Times New Roman"/>
                <a:ea typeface="Times New Roman"/>
                <a:cs typeface="Times New Roman"/>
                <a:sym typeface="Times New Roman"/>
              </a:rPr>
              <a:t>Libraries used: 1. Pandas</a:t>
            </a:r>
            <a:endParaRPr sz="1600">
              <a:latin typeface="Times New Roman"/>
              <a:ea typeface="Times New Roman"/>
              <a:cs typeface="Times New Roman"/>
              <a:sym typeface="Times New Roman"/>
            </a:endParaRPr>
          </a:p>
          <a:p>
            <a:pPr indent="0" lvl="0" marL="457200" rtl="0" algn="l">
              <a:spcBef>
                <a:spcPts val="300"/>
              </a:spcBef>
              <a:spcAft>
                <a:spcPts val="0"/>
              </a:spcAft>
              <a:buNone/>
            </a:pPr>
            <a:r>
              <a:rPr lang="en-GB" sz="1600">
                <a:latin typeface="Times New Roman"/>
                <a:ea typeface="Times New Roman"/>
                <a:cs typeface="Times New Roman"/>
                <a:sym typeface="Times New Roman"/>
              </a:rPr>
              <a:t>		       2. Numpy</a:t>
            </a:r>
            <a:endParaRPr sz="1600">
              <a:latin typeface="Times New Roman"/>
              <a:ea typeface="Times New Roman"/>
              <a:cs typeface="Times New Roman"/>
              <a:sym typeface="Times New Roman"/>
            </a:endParaRPr>
          </a:p>
          <a:p>
            <a:pPr indent="0" lvl="0" marL="457200" rtl="0" algn="l">
              <a:spcBef>
                <a:spcPts val="300"/>
              </a:spcBef>
              <a:spcAft>
                <a:spcPts val="0"/>
              </a:spcAft>
              <a:buNone/>
            </a:pPr>
            <a:r>
              <a:rPr lang="en-GB" sz="1600">
                <a:latin typeface="Times New Roman"/>
                <a:ea typeface="Times New Roman"/>
                <a:cs typeface="Times New Roman"/>
                <a:sym typeface="Times New Roman"/>
              </a:rPr>
              <a:t>		       3. Sklearn</a:t>
            </a:r>
            <a:endParaRPr sz="1600">
              <a:latin typeface="Times New Roman"/>
              <a:ea typeface="Times New Roman"/>
              <a:cs typeface="Times New Roman"/>
              <a:sym typeface="Times New Roman"/>
            </a:endParaRPr>
          </a:p>
          <a:p>
            <a:pPr indent="0" lvl="0" marL="457200" rtl="0" algn="l">
              <a:spcBef>
                <a:spcPts val="300"/>
              </a:spcBef>
              <a:spcAft>
                <a:spcPts val="0"/>
              </a:spcAft>
              <a:buNone/>
            </a:pPr>
            <a:r>
              <a:t/>
            </a:r>
            <a:endParaRPr sz="1600">
              <a:latin typeface="Times New Roman"/>
              <a:ea typeface="Times New Roman"/>
              <a:cs typeface="Times New Roman"/>
              <a:sym typeface="Times New Roman"/>
            </a:endParaRPr>
          </a:p>
          <a:p>
            <a:pPr indent="-330200" lvl="0" marL="457200" rtl="0" algn="l">
              <a:spcBef>
                <a:spcPts val="300"/>
              </a:spcBef>
              <a:spcAft>
                <a:spcPts val="0"/>
              </a:spcAft>
              <a:buSzPts val="1600"/>
              <a:buFont typeface="Times New Roman"/>
              <a:buAutoNum type="arabicPeriod"/>
            </a:pPr>
            <a:r>
              <a:rPr lang="en-GB" sz="1600" u="sng">
                <a:solidFill>
                  <a:schemeClr val="hlink"/>
                </a:solidFill>
                <a:latin typeface="Times New Roman"/>
                <a:ea typeface="Times New Roman"/>
                <a:cs typeface="Times New Roman"/>
                <a:sym typeface="Times New Roman"/>
                <a:hlinkClick r:id="rId3"/>
              </a:rPr>
              <a:t>https://www.kaggle.com/ronitf/heart-disease-uci</a:t>
            </a:r>
            <a:endParaRPr sz="1600">
              <a:latin typeface="Times New Roman"/>
              <a:ea typeface="Times New Roman"/>
              <a:cs typeface="Times New Roman"/>
              <a:sym typeface="Times New Roman"/>
            </a:endParaRPr>
          </a:p>
        </p:txBody>
      </p:sp>
      <p:sp>
        <p:nvSpPr>
          <p:cNvPr id="271" name="Google Shape;271;p23"/>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4"/>
          <p:cNvSpPr txBox="1"/>
          <p:nvPr>
            <p:ph type="title"/>
          </p:nvPr>
        </p:nvSpPr>
        <p:spPr>
          <a:xfrm>
            <a:off x="1264800" y="617175"/>
            <a:ext cx="5609700" cy="5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Times New Roman"/>
                <a:ea typeface="Times New Roman"/>
                <a:cs typeface="Times New Roman"/>
                <a:sym typeface="Times New Roman"/>
              </a:rPr>
              <a:t>Implementation</a:t>
            </a:r>
            <a:endParaRPr>
              <a:latin typeface="Times New Roman"/>
              <a:ea typeface="Times New Roman"/>
              <a:cs typeface="Times New Roman"/>
              <a:sym typeface="Times New Roman"/>
            </a:endParaRPr>
          </a:p>
        </p:txBody>
      </p:sp>
      <p:sp>
        <p:nvSpPr>
          <p:cNvPr id="277" name="Google Shape;277;p24"/>
          <p:cNvSpPr txBox="1"/>
          <p:nvPr>
            <p:ph idx="1" type="body"/>
          </p:nvPr>
        </p:nvSpPr>
        <p:spPr>
          <a:xfrm>
            <a:off x="1264800" y="1511350"/>
            <a:ext cx="6843900" cy="27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Times New Roman"/>
                <a:ea typeface="Times New Roman"/>
                <a:cs typeface="Times New Roman"/>
                <a:sym typeface="Times New Roman"/>
              </a:rPr>
              <a:t>The dataset has been stored in the file dataset.csv in my Google</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Drive . I have linked my Google Drive to the Google Collaborate</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Website which I have made use of to implement my code. Next, we</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import all the necessary libraries. I'll use numpy and pandas to start</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with. For visualization, I will use pyplot subpackage of matplotlib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use rcParams to add styling to the plots and rainbow for colors. For implementing Machine Learning models and processing of data, I</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1800">
                <a:latin typeface="Times New Roman"/>
                <a:ea typeface="Times New Roman"/>
                <a:cs typeface="Times New Roman"/>
                <a:sym typeface="Times New Roman"/>
              </a:rPr>
              <a:t>will use the sklearn library. </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5"/>
          <p:cNvSpPr txBox="1"/>
          <p:nvPr>
            <p:ph type="title"/>
          </p:nvPr>
        </p:nvSpPr>
        <p:spPr>
          <a:xfrm>
            <a:off x="1297500" y="393750"/>
            <a:ext cx="3466500" cy="6402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Font typeface="Times New Roman"/>
              <a:buAutoNum type="arabicPeriod"/>
            </a:pPr>
            <a:r>
              <a:rPr lang="en-GB">
                <a:latin typeface="Times New Roman"/>
                <a:ea typeface="Times New Roman"/>
                <a:cs typeface="Times New Roman"/>
                <a:sym typeface="Times New Roman"/>
              </a:rPr>
              <a:t>K Nearest Neighbour</a:t>
            </a:r>
            <a:endParaRPr>
              <a:latin typeface="Times New Roman"/>
              <a:ea typeface="Times New Roman"/>
              <a:cs typeface="Times New Roman"/>
              <a:sym typeface="Times New Roman"/>
            </a:endParaRPr>
          </a:p>
        </p:txBody>
      </p:sp>
      <p:sp>
        <p:nvSpPr>
          <p:cNvPr id="283" name="Google Shape;283;p25"/>
          <p:cNvSpPr txBox="1"/>
          <p:nvPr>
            <p:ph idx="1" type="body"/>
          </p:nvPr>
        </p:nvSpPr>
        <p:spPr>
          <a:xfrm>
            <a:off x="421600" y="1567550"/>
            <a:ext cx="29934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latin typeface="Times New Roman"/>
                <a:ea typeface="Times New Roman"/>
                <a:cs typeface="Times New Roman"/>
                <a:sym typeface="Times New Roman"/>
              </a:rPr>
              <a:t>The classification score varies based on different values of neighbors that we choose. Thus, I'll plot a score graph for different values of K (neighbors) and check when I will achieve the best score. I have the scores for different neighbor values in the array knn_scores. I'll now plot it and see for which value of K I get the best scores.</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sz="1400">
              <a:latin typeface="Times New Roman"/>
              <a:ea typeface="Times New Roman"/>
              <a:cs typeface="Times New Roman"/>
              <a:sym typeface="Times New Roman"/>
            </a:endParaRPr>
          </a:p>
          <a:p>
            <a:pPr indent="0" lvl="0" marL="0" rtl="0" algn="l">
              <a:spcBef>
                <a:spcPts val="0"/>
              </a:spcBef>
              <a:spcAft>
                <a:spcPts val="1600"/>
              </a:spcAft>
              <a:buNone/>
            </a:pPr>
            <a:r>
              <a:t/>
            </a:r>
            <a:endParaRPr sz="1400">
              <a:latin typeface="Times New Roman"/>
              <a:ea typeface="Times New Roman"/>
              <a:cs typeface="Times New Roman"/>
              <a:sym typeface="Times New Roman"/>
            </a:endParaRPr>
          </a:p>
        </p:txBody>
      </p:sp>
      <p:pic>
        <p:nvPicPr>
          <p:cNvPr id="284" name="Google Shape;284;p25"/>
          <p:cNvPicPr preferRelativeResize="0"/>
          <p:nvPr/>
        </p:nvPicPr>
        <p:blipFill>
          <a:blip r:embed="rId3">
            <a:alphaModFix/>
          </a:blip>
          <a:stretch>
            <a:fillRect/>
          </a:stretch>
        </p:blipFill>
        <p:spPr>
          <a:xfrm>
            <a:off x="4075450" y="1118850"/>
            <a:ext cx="4822450" cy="3773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